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1" r:id="rId3"/>
    <p:sldId id="257" r:id="rId4"/>
    <p:sldId id="258" r:id="rId5"/>
    <p:sldId id="259" r:id="rId6"/>
    <p:sldId id="260" r:id="rId7"/>
    <p:sldId id="262" r:id="rId8"/>
    <p:sldId id="263"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729" autoAdjust="0"/>
  </p:normalViewPr>
  <p:slideViewPr>
    <p:cSldViewPr>
      <p:cViewPr>
        <p:scale>
          <a:sx n="75" d="100"/>
          <a:sy n="75" d="100"/>
        </p:scale>
        <p:origin x="-12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0.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A67D34-60C2-4B54-B985-1D8B9AB645C7}" type="datetimeFigureOut">
              <a:rPr lang="en-US" smtClean="0"/>
              <a:pPr/>
              <a:t>9/9/2020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997703-2C02-4B55-9339-875882D795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997703-2C02-4B55-9339-875882D795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997703-2C02-4B55-9339-875882D795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997703-2C02-4B55-9339-875882D795D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997703-2C02-4B55-9339-875882D795D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997703-2C02-4B55-9339-875882D795D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1997703-2C02-4B55-9339-875882D795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1997703-2C02-4B55-9339-875882D795D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A67D34-60C2-4B54-B985-1D8B9AB645C7}" type="datetimeFigureOut">
              <a:rPr lang="en-US" smtClean="0"/>
              <a:pPr/>
              <a:t>9/9/2020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1997703-2C02-4B55-9339-875882D795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A67D34-60C2-4B54-B985-1D8B9AB645C7}" type="datetimeFigureOut">
              <a:rPr lang="en-US" smtClean="0"/>
              <a:pPr/>
              <a:t>9/9/2020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997703-2C02-4B55-9339-875882D795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A67D34-60C2-4B54-B985-1D8B9AB645C7}" type="datetimeFigureOut">
              <a:rPr lang="en-US" smtClean="0"/>
              <a:pPr/>
              <a:t>9/9/2020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997703-2C02-4B55-9339-875882D795D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A67D34-60C2-4B54-B985-1D8B9AB645C7}" type="datetimeFigureOut">
              <a:rPr lang="en-US" smtClean="0"/>
              <a:pPr/>
              <a:t>9/9/2020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997703-2C02-4B55-9339-875882D795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 Id="rId9" Type="http://schemas.openxmlformats.org/officeDocument/2006/relationships/oleObject" Target="../embeddings/oleObject2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2069" y="1066800"/>
            <a:ext cx="3353931" cy="769441"/>
          </a:xfrm>
          <a:prstGeom prst="rect">
            <a:avLst/>
          </a:prstGeom>
        </p:spPr>
        <p:txBody>
          <a:bodyPr wrap="none">
            <a:spAutoFit/>
          </a:bodyPr>
          <a:lstStyle/>
          <a:p>
            <a:r>
              <a:rPr lang="en-US" sz="4400" dirty="0" smtClean="0">
                <a:latin typeface="Palatino Linotype" pitchFamily="18" charset="0"/>
              </a:rPr>
              <a:t>Wave packet</a:t>
            </a:r>
            <a:endParaRPr lang="en-US" sz="4400" dirty="0">
              <a:latin typeface="Palatino Linotype" pitchFamily="18" charset="0"/>
            </a:endParaRPr>
          </a:p>
        </p:txBody>
      </p:sp>
      <p:sp>
        <p:nvSpPr>
          <p:cNvPr id="3" name="Rectangle 2"/>
          <p:cNvSpPr/>
          <p:nvPr/>
        </p:nvSpPr>
        <p:spPr>
          <a:xfrm>
            <a:off x="1600200" y="2828836"/>
            <a:ext cx="6248400" cy="1815882"/>
          </a:xfrm>
          <a:prstGeom prst="rect">
            <a:avLst/>
          </a:prstGeom>
        </p:spPr>
        <p:txBody>
          <a:bodyPr wrap="square">
            <a:spAutoFit/>
          </a:bodyPr>
          <a:lstStyle/>
          <a:p>
            <a:r>
              <a:rPr lang="en-US" sz="2800" dirty="0" smtClean="0">
                <a:latin typeface="Palatino Linotype" pitchFamily="18" charset="0"/>
              </a:rPr>
              <a:t>Dr</a:t>
            </a:r>
            <a:r>
              <a:rPr lang="en-US" sz="2800" dirty="0" smtClean="0">
                <a:latin typeface="Palatino Linotype" pitchFamily="18" charset="0"/>
              </a:rPr>
              <a:t>. J P </a:t>
            </a:r>
            <a:r>
              <a:rPr lang="en-US" sz="2800" dirty="0" smtClean="0">
                <a:latin typeface="Palatino Linotype" pitchFamily="18" charset="0"/>
              </a:rPr>
              <a:t>Singh</a:t>
            </a:r>
          </a:p>
          <a:p>
            <a:r>
              <a:rPr lang="en-US" sz="2800" dirty="0" smtClean="0">
                <a:latin typeface="Palatino Linotype" pitchFamily="18" charset="0"/>
              </a:rPr>
              <a:t>Associate Professor in Physics</a:t>
            </a:r>
          </a:p>
          <a:p>
            <a:r>
              <a:rPr lang="en-US" sz="2800" dirty="0" smtClean="0">
                <a:latin typeface="Palatino Linotype" pitchFamily="18" charset="0"/>
              </a:rPr>
              <a:t>Post Graduate Govt. College Sector-11</a:t>
            </a:r>
          </a:p>
          <a:p>
            <a:r>
              <a:rPr lang="en-US" sz="2800" dirty="0" smtClean="0">
                <a:latin typeface="Palatino Linotype" pitchFamily="18" charset="0"/>
              </a:rPr>
              <a:t>Chandigarh</a:t>
            </a:r>
            <a:endParaRPr lang="en-US" sz="2800" dirty="0">
              <a:latin typeface="Palatino Linotyp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3" name="Content Placeholder 3"/>
          <p:cNvGraphicFramePr>
            <a:graphicFrameLocks noChangeAspect="1"/>
          </p:cNvGraphicFramePr>
          <p:nvPr/>
        </p:nvGraphicFramePr>
        <p:xfrm>
          <a:off x="152400" y="76200"/>
          <a:ext cx="8118475" cy="1658937"/>
        </p:xfrm>
        <a:graphic>
          <a:graphicData uri="http://schemas.openxmlformats.org/presentationml/2006/ole">
            <p:oleObj spid="_x0000_s25603" name="Equation" r:id="rId3" imgW="2501640" imgH="787320" progId="Equation.3">
              <p:embed/>
            </p:oleObj>
          </a:graphicData>
        </a:graphic>
      </p:graphicFrame>
      <p:graphicFrame>
        <p:nvGraphicFramePr>
          <p:cNvPr id="25604" name="Content Placeholder 3"/>
          <p:cNvGraphicFramePr>
            <a:graphicFrameLocks noChangeAspect="1"/>
          </p:cNvGraphicFramePr>
          <p:nvPr>
            <p:ph idx="1"/>
          </p:nvPr>
        </p:nvGraphicFramePr>
        <p:xfrm>
          <a:off x="285750" y="1676400"/>
          <a:ext cx="4310063" cy="1905000"/>
        </p:xfrm>
        <a:graphic>
          <a:graphicData uri="http://schemas.openxmlformats.org/presentationml/2006/ole">
            <p:oleObj spid="_x0000_s25604" name="Equation" r:id="rId4" imgW="2298600" imgH="1015920" progId="Equation.3">
              <p:embed/>
            </p:oleObj>
          </a:graphicData>
        </a:graphic>
      </p:graphicFrame>
      <p:graphicFrame>
        <p:nvGraphicFramePr>
          <p:cNvPr id="25605" name="Content Placeholder 3"/>
          <p:cNvGraphicFramePr>
            <a:graphicFrameLocks noChangeAspect="1"/>
          </p:cNvGraphicFramePr>
          <p:nvPr/>
        </p:nvGraphicFramePr>
        <p:xfrm>
          <a:off x="703263" y="4306888"/>
          <a:ext cx="3521075" cy="1103312"/>
        </p:xfrm>
        <a:graphic>
          <a:graphicData uri="http://schemas.openxmlformats.org/presentationml/2006/ole">
            <p:oleObj spid="_x0000_s25605" name="Equation" r:id="rId5" imgW="1155600" imgH="60948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2132013" y="1219200"/>
          <a:ext cx="3659187" cy="5105400"/>
        </p:xfrm>
        <a:graphic>
          <a:graphicData uri="http://schemas.openxmlformats.org/presentationml/2006/ole">
            <p:oleObj spid="_x0000_s26626" name="Equation" r:id="rId3" imgW="1511280" imgH="2108160" progId="Equation.3">
              <p:embed/>
            </p:oleObj>
          </a:graphicData>
        </a:graphic>
      </p:graphicFrame>
      <p:sp>
        <p:nvSpPr>
          <p:cNvPr id="2" name="Title 1"/>
          <p:cNvSpPr>
            <a:spLocks noGrp="1"/>
          </p:cNvSpPr>
          <p:nvPr>
            <p:ph type="title"/>
          </p:nvPr>
        </p:nvSpPr>
        <p:spPr>
          <a:xfrm>
            <a:off x="0" y="0"/>
            <a:ext cx="8686800" cy="1143000"/>
          </a:xfrm>
        </p:spPr>
        <p:txBody>
          <a:bodyPr>
            <a:normAutofit/>
          </a:bodyPr>
          <a:lstStyle/>
          <a:p>
            <a:r>
              <a:rPr lang="en-US" sz="2800" dirty="0" smtClean="0">
                <a:latin typeface="Palatino Linotype" pitchFamily="18" charset="0"/>
              </a:rPr>
              <a:t>Group velocity of relativistic particle</a:t>
            </a:r>
            <a:endParaRPr lang="en-US" sz="2800" dirty="0">
              <a:latin typeface="Palatino Linotyp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Dividing by </a:t>
            </a:r>
            <a:r>
              <a:rPr lang="en-US" dirty="0" err="1" smtClean="0"/>
              <a:t>dk</a:t>
            </a:r>
            <a:endParaRPr lang="en-US" dirty="0" smtClean="0"/>
          </a:p>
          <a:p>
            <a:endParaRPr lang="en-US" dirty="0"/>
          </a:p>
        </p:txBody>
      </p:sp>
      <p:graphicFrame>
        <p:nvGraphicFramePr>
          <p:cNvPr id="4" name="Object 3"/>
          <p:cNvGraphicFramePr>
            <a:graphicFrameLocks noChangeAspect="1"/>
          </p:cNvGraphicFramePr>
          <p:nvPr/>
        </p:nvGraphicFramePr>
        <p:xfrm>
          <a:off x="0" y="1295400"/>
          <a:ext cx="9144000" cy="3352800"/>
        </p:xfrm>
        <a:graphic>
          <a:graphicData uri="http://schemas.openxmlformats.org/presentationml/2006/ole">
            <p:oleObj spid="_x0000_s27650" name="Equation" r:id="rId3" imgW="2222280" imgH="123156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551837"/>
            <a:ext cx="7848600" cy="2677656"/>
          </a:xfrm>
          <a:prstGeom prst="rect">
            <a:avLst/>
          </a:prstGeom>
        </p:spPr>
        <p:txBody>
          <a:bodyPr wrap="square">
            <a:spAutoFit/>
          </a:bodyPr>
          <a:lstStyle/>
          <a:p>
            <a:r>
              <a:rPr lang="en-US" sz="2800" dirty="0" smtClean="0">
                <a:latin typeface="Palatino Linotype" pitchFamily="18" charset="0"/>
              </a:rPr>
              <a:t>De-</a:t>
            </a:r>
            <a:r>
              <a:rPr lang="en-US" sz="2800" dirty="0" err="1" smtClean="0">
                <a:latin typeface="Palatino Linotype" pitchFamily="18" charset="0"/>
              </a:rPr>
              <a:t>broglie</a:t>
            </a:r>
            <a:r>
              <a:rPr lang="en-US" sz="2800" dirty="0" smtClean="0">
                <a:latin typeface="Palatino Linotype" pitchFamily="18" charset="0"/>
              </a:rPr>
              <a:t> waves moves with velocity</a:t>
            </a:r>
          </a:p>
          <a:p>
            <a:r>
              <a:rPr lang="en-US" sz="2800" dirty="0" smtClean="0">
                <a:latin typeface="Palatino Linotype" pitchFamily="18" charset="0"/>
              </a:rPr>
              <a:t>Which is much faster than c, therefore the wave associated with particle moves faster than particle itself leaving particle much behind, so it is clear that the particle can not be equivalent to a single wave train. </a:t>
            </a:r>
            <a:endParaRPr lang="en-US" sz="2800" dirty="0">
              <a:latin typeface="Palatino Linotype" pitchFamily="18" charset="0"/>
            </a:endParaRPr>
          </a:p>
        </p:txBody>
      </p:sp>
      <p:graphicFrame>
        <p:nvGraphicFramePr>
          <p:cNvPr id="28674" name="Object 2"/>
          <p:cNvGraphicFramePr>
            <a:graphicFrameLocks noChangeAspect="1"/>
          </p:cNvGraphicFramePr>
          <p:nvPr/>
        </p:nvGraphicFramePr>
        <p:xfrm>
          <a:off x="6904038" y="2362200"/>
          <a:ext cx="900112" cy="725487"/>
        </p:xfrm>
        <a:graphic>
          <a:graphicData uri="http://schemas.openxmlformats.org/presentationml/2006/ole">
            <p:oleObj spid="_x0000_s28674" name="Equation" r:id="rId3" imgW="342720" imgH="21564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800" dirty="0" smtClean="0">
                <a:latin typeface="Palatino Linotype" pitchFamily="18" charset="0"/>
              </a:rPr>
              <a:t>Motion of a particle is equivalent to a wave packet rather than a single wave.</a:t>
            </a:r>
          </a:p>
          <a:p>
            <a:pPr>
              <a:buNone/>
            </a:pPr>
            <a:endParaRPr lang="en-US" sz="2800" dirty="0" smtClean="0">
              <a:latin typeface="Palatino Linotype" pitchFamily="18" charset="0"/>
            </a:endParaRPr>
          </a:p>
          <a:p>
            <a:r>
              <a:rPr lang="en-US" sz="2800" dirty="0" smtClean="0">
                <a:latin typeface="Palatino Linotype" pitchFamily="18" charset="0"/>
              </a:rPr>
              <a:t>Wave packet is consists of group of waves, which have slightly different velocity and wave length.</a:t>
            </a:r>
          </a:p>
          <a:p>
            <a:pPr>
              <a:buNone/>
            </a:pPr>
            <a:endParaRPr lang="en-US" sz="2800" dirty="0" smtClean="0">
              <a:latin typeface="Palatino Linotype" pitchFamily="18" charset="0"/>
            </a:endParaRPr>
          </a:p>
          <a:p>
            <a:r>
              <a:rPr lang="en-US" sz="2800" dirty="0" smtClean="0">
                <a:latin typeface="Palatino Linotype" pitchFamily="18" charset="0"/>
              </a:rPr>
              <a:t>Phase and amplitude of these waves is so chosen that they interfere constructively over only a small region where particle is located.</a:t>
            </a:r>
          </a:p>
          <a:p>
            <a:pPr>
              <a:buNone/>
            </a:pPr>
            <a:endParaRPr lang="en-US" sz="2800" dirty="0" smtClean="0">
              <a:latin typeface="Palatino Linotype" pitchFamily="18" charset="0"/>
            </a:endParaRPr>
          </a:p>
          <a:p>
            <a:r>
              <a:rPr lang="en-US" sz="2800" dirty="0" smtClean="0">
                <a:latin typeface="Palatino Linotype" pitchFamily="18" charset="0"/>
              </a:rPr>
              <a:t>Outside of which they produce destructive interference so that amplitude become zero.</a:t>
            </a:r>
            <a:endParaRPr lang="en-US" sz="2800" dirty="0">
              <a:latin typeface="Palatino Linotype" pitchFamily="18" charset="0"/>
            </a:endParaRPr>
          </a:p>
        </p:txBody>
      </p:sp>
      <p:sp>
        <p:nvSpPr>
          <p:cNvPr id="2" name="Title 1"/>
          <p:cNvSpPr>
            <a:spLocks noGrp="1"/>
          </p:cNvSpPr>
          <p:nvPr>
            <p:ph type="title"/>
          </p:nvPr>
        </p:nvSpPr>
        <p:spPr>
          <a:xfrm>
            <a:off x="0" y="0"/>
            <a:ext cx="9144000" cy="1143000"/>
          </a:xfrm>
        </p:spPr>
        <p:txBody>
          <a:bodyPr>
            <a:normAutofit fontScale="90000"/>
          </a:bodyPr>
          <a:lstStyle/>
          <a:p>
            <a:r>
              <a:rPr lang="en-US" dirty="0" smtClean="0">
                <a:latin typeface="Palatino Linotype" pitchFamily="18" charset="0"/>
              </a:rPr>
              <a:t>This difficulty is solved by Schrodinger</a:t>
            </a:r>
            <a:endParaRPr lang="en-US" dirty="0">
              <a:latin typeface="Palatino Linotyp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2514599"/>
          </a:xfrm>
        </p:spPr>
        <p:txBody>
          <a:bodyPr>
            <a:normAutofit/>
          </a:bodyPr>
          <a:lstStyle/>
          <a:p>
            <a:r>
              <a:rPr lang="en-US" dirty="0" smtClean="0">
                <a:latin typeface="Palatino Linotype" pitchFamily="18" charset="0"/>
              </a:rPr>
              <a:t>Particle </a:t>
            </a:r>
            <a:r>
              <a:rPr lang="en-US" dirty="0" err="1" smtClean="0">
                <a:latin typeface="Palatino Linotype" pitchFamily="18" charset="0"/>
              </a:rPr>
              <a:t>behaviour</a:t>
            </a:r>
            <a:r>
              <a:rPr lang="en-US" dirty="0" smtClean="0">
                <a:latin typeface="Palatino Linotype" pitchFamily="18" charset="0"/>
              </a:rPr>
              <a:t> should be described by the wave function </a:t>
            </a:r>
            <a:r>
              <a:rPr lang="el-GR" dirty="0" smtClean="0">
                <a:latin typeface="Palatino Linotype" pitchFamily="18" charset="0"/>
              </a:rPr>
              <a:t>Ψ</a:t>
            </a:r>
            <a:r>
              <a:rPr lang="en-US" dirty="0" smtClean="0">
                <a:latin typeface="Palatino Linotype" pitchFamily="18" charset="0"/>
              </a:rPr>
              <a:t>(</a:t>
            </a:r>
            <a:r>
              <a:rPr lang="en-US" dirty="0" err="1" smtClean="0">
                <a:latin typeface="Palatino Linotype" pitchFamily="18" charset="0"/>
              </a:rPr>
              <a:t>r,t</a:t>
            </a:r>
            <a:r>
              <a:rPr lang="en-US" dirty="0" smtClean="0">
                <a:latin typeface="Palatino Linotype" pitchFamily="18" charset="0"/>
              </a:rPr>
              <a:t>), whose amplitude is max is where the probability of finding the particle is large and other region its magnitude is minimum.</a:t>
            </a:r>
          </a:p>
        </p:txBody>
      </p:sp>
      <p:pic>
        <p:nvPicPr>
          <p:cNvPr id="4" name="Picture 4" descr="Wave Packet"/>
          <p:cNvPicPr>
            <a:picLocks noChangeAspect="1" noChangeArrowheads="1"/>
          </p:cNvPicPr>
          <p:nvPr/>
        </p:nvPicPr>
        <p:blipFill>
          <a:blip r:embed="rId2" cstate="print"/>
          <a:srcRect/>
          <a:stretch>
            <a:fillRect/>
          </a:stretch>
        </p:blipFill>
        <p:spPr>
          <a:xfrm>
            <a:off x="2362200" y="3091753"/>
            <a:ext cx="3009800" cy="2470847"/>
          </a:xfrm>
          <a:prstGeom prst="rect">
            <a:avLst/>
          </a:prstGeom>
          <a:noFill/>
          <a:ln w="25400">
            <a:solidFill>
              <a:srgbClr val="FF0000"/>
            </a:solidFill>
          </a:ln>
        </p:spPr>
      </p:pic>
      <p:sp>
        <p:nvSpPr>
          <p:cNvPr id="5" name="Oval 4"/>
          <p:cNvSpPr/>
          <p:nvPr/>
        </p:nvSpPr>
        <p:spPr>
          <a:xfrm>
            <a:off x="3764281" y="4191000"/>
            <a:ext cx="45719"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6037"/>
            <a:ext cx="9144000" cy="1554163"/>
          </a:xfrm>
        </p:spPr>
        <p:txBody>
          <a:bodyPr>
            <a:normAutofit/>
          </a:bodyPr>
          <a:lstStyle/>
          <a:p>
            <a:pPr>
              <a:buNone/>
            </a:pPr>
            <a:r>
              <a:rPr lang="en-US" sz="2800" b="1" dirty="0" smtClean="0">
                <a:latin typeface="Palatino Linotype" pitchFamily="18" charset="0"/>
              </a:rPr>
              <a:t>Group velocity </a:t>
            </a:r>
            <a:r>
              <a:rPr lang="en-US" sz="2800" dirty="0" smtClean="0">
                <a:latin typeface="Palatino Linotype" pitchFamily="18" charset="0"/>
              </a:rPr>
              <a:t>With which a wave packet moves or the</a:t>
            </a:r>
          </a:p>
          <a:p>
            <a:pPr>
              <a:buNone/>
            </a:pPr>
            <a:r>
              <a:rPr lang="en-US" sz="2800" dirty="0" smtClean="0">
                <a:latin typeface="Palatino Linotype" pitchFamily="18" charset="0"/>
              </a:rPr>
              <a:t>velocity with which the slowly varying </a:t>
            </a:r>
            <a:r>
              <a:rPr lang="en-US" sz="2800" dirty="0" err="1" smtClean="0">
                <a:latin typeface="Palatino Linotype" pitchFamily="18" charset="0"/>
              </a:rPr>
              <a:t>envlope</a:t>
            </a:r>
            <a:r>
              <a:rPr lang="en-US" sz="2800" dirty="0" smtClean="0">
                <a:latin typeface="Palatino Linotype" pitchFamily="18" charset="0"/>
              </a:rPr>
              <a:t> formed </a:t>
            </a:r>
          </a:p>
          <a:p>
            <a:pPr>
              <a:buNone/>
            </a:pPr>
            <a:r>
              <a:rPr lang="en-US" sz="2800" dirty="0" smtClean="0">
                <a:latin typeface="Palatino Linotype" pitchFamily="18" charset="0"/>
              </a:rPr>
              <a:t>by group of waves moves in a medium.</a:t>
            </a:r>
            <a:endParaRPr lang="en-US" sz="2800" b="1" dirty="0">
              <a:latin typeface="Palatino Linotype" pitchFamily="18" charset="0"/>
            </a:endParaRPr>
          </a:p>
        </p:txBody>
      </p:sp>
      <p:sp>
        <p:nvSpPr>
          <p:cNvPr id="5" name="Rectangle 4"/>
          <p:cNvSpPr/>
          <p:nvPr/>
        </p:nvSpPr>
        <p:spPr>
          <a:xfrm>
            <a:off x="0" y="2967335"/>
            <a:ext cx="9144000" cy="1384995"/>
          </a:xfrm>
          <a:prstGeom prst="rect">
            <a:avLst/>
          </a:prstGeom>
        </p:spPr>
        <p:txBody>
          <a:bodyPr wrap="square">
            <a:spAutoFit/>
          </a:bodyPr>
          <a:lstStyle/>
          <a:p>
            <a:r>
              <a:rPr lang="en-US" sz="2800" b="1" dirty="0" smtClean="0">
                <a:latin typeface="Palatino Linotype" pitchFamily="18" charset="0"/>
              </a:rPr>
              <a:t>Phase velocity </a:t>
            </a:r>
            <a:r>
              <a:rPr lang="en-US" sz="2800" dirty="0" smtClean="0">
                <a:latin typeface="Palatino Linotype" pitchFamily="18" charset="0"/>
              </a:rPr>
              <a:t>the velocity of individual de-</a:t>
            </a:r>
            <a:r>
              <a:rPr lang="en-US" sz="2800" dirty="0" err="1" smtClean="0">
                <a:latin typeface="Palatino Linotype" pitchFamily="18" charset="0"/>
              </a:rPr>
              <a:t>broglie</a:t>
            </a:r>
            <a:r>
              <a:rPr lang="en-US" sz="2800" dirty="0" smtClean="0">
                <a:latin typeface="Palatino Linotype" pitchFamily="18" charset="0"/>
              </a:rPr>
              <a:t> wave is called phase velocity and is more than the velocity of light.</a:t>
            </a:r>
            <a:endParaRPr lang="en-US" sz="2800" dirty="0">
              <a:latin typeface="Palatino Linotyp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747713" y="379413"/>
          <a:ext cx="3522662" cy="611187"/>
        </p:xfrm>
        <a:graphic>
          <a:graphicData uri="http://schemas.openxmlformats.org/presentationml/2006/ole">
            <p:oleObj spid="_x0000_s4098" name="Equation" r:id="rId3" imgW="1244520" imgH="215640" progId="Equation.3">
              <p:embed/>
            </p:oleObj>
          </a:graphicData>
        </a:graphic>
      </p:graphicFrame>
      <p:graphicFrame>
        <p:nvGraphicFramePr>
          <p:cNvPr id="4099" name="Content Placeholder 3"/>
          <p:cNvGraphicFramePr>
            <a:graphicFrameLocks noChangeAspect="1"/>
          </p:cNvGraphicFramePr>
          <p:nvPr/>
        </p:nvGraphicFramePr>
        <p:xfrm>
          <a:off x="338138" y="1295400"/>
          <a:ext cx="3776662" cy="606425"/>
        </p:xfrm>
        <a:graphic>
          <a:graphicData uri="http://schemas.openxmlformats.org/presentationml/2006/ole">
            <p:oleObj spid="_x0000_s4099" name="Equation" r:id="rId4" imgW="1307880" imgH="215640" progId="Equation.3">
              <p:embed/>
            </p:oleObj>
          </a:graphicData>
        </a:graphic>
      </p:graphicFrame>
      <p:graphicFrame>
        <p:nvGraphicFramePr>
          <p:cNvPr id="4100" name="Content Placeholder 3"/>
          <p:cNvGraphicFramePr>
            <a:graphicFrameLocks noChangeAspect="1"/>
          </p:cNvGraphicFramePr>
          <p:nvPr/>
        </p:nvGraphicFramePr>
        <p:xfrm>
          <a:off x="346075" y="2209800"/>
          <a:ext cx="2016125" cy="609599"/>
        </p:xfrm>
        <a:graphic>
          <a:graphicData uri="http://schemas.openxmlformats.org/presentationml/2006/ole">
            <p:oleObj spid="_x0000_s4100" name="Equation" r:id="rId5" imgW="698400" imgH="215640" progId="Equation.3">
              <p:embed/>
            </p:oleObj>
          </a:graphicData>
        </a:graphic>
      </p:graphicFrame>
      <p:graphicFrame>
        <p:nvGraphicFramePr>
          <p:cNvPr id="4101" name="Content Placeholder 3"/>
          <p:cNvGraphicFramePr>
            <a:graphicFrameLocks noChangeAspect="1"/>
          </p:cNvGraphicFramePr>
          <p:nvPr/>
        </p:nvGraphicFramePr>
        <p:xfrm>
          <a:off x="296862" y="3352800"/>
          <a:ext cx="6637338" cy="595313"/>
        </p:xfrm>
        <a:graphic>
          <a:graphicData uri="http://schemas.openxmlformats.org/presentationml/2006/ole">
            <p:oleObj spid="_x0000_s4101" name="Equation" r:id="rId6" imgW="2298600" imgH="215640" progId="Equation.3">
              <p:embed/>
            </p:oleObj>
          </a:graphicData>
        </a:graphic>
      </p:graphicFrame>
      <p:graphicFrame>
        <p:nvGraphicFramePr>
          <p:cNvPr id="4102" name="Content Placeholder 3"/>
          <p:cNvGraphicFramePr>
            <a:graphicFrameLocks noChangeAspect="1"/>
          </p:cNvGraphicFramePr>
          <p:nvPr/>
        </p:nvGraphicFramePr>
        <p:xfrm>
          <a:off x="304800" y="4214812"/>
          <a:ext cx="5715000" cy="1042988"/>
        </p:xfrm>
        <a:graphic>
          <a:graphicData uri="http://schemas.openxmlformats.org/presentationml/2006/ole">
            <p:oleObj spid="_x0000_s4102" name="Equation" r:id="rId7" imgW="2286000" imgH="393480" progId="Equation.3">
              <p:embed/>
            </p:oleObj>
          </a:graphicData>
        </a:graphic>
      </p:graphicFrame>
      <p:graphicFrame>
        <p:nvGraphicFramePr>
          <p:cNvPr id="4103" name="Content Placeholder 3"/>
          <p:cNvGraphicFramePr>
            <a:graphicFrameLocks noChangeAspect="1"/>
          </p:cNvGraphicFramePr>
          <p:nvPr/>
        </p:nvGraphicFramePr>
        <p:xfrm>
          <a:off x="76200" y="5291137"/>
          <a:ext cx="9144000" cy="881063"/>
        </p:xfrm>
        <a:graphic>
          <a:graphicData uri="http://schemas.openxmlformats.org/presentationml/2006/ole">
            <p:oleObj spid="_x0000_s4103" name="Equation" r:id="rId8" imgW="3987720" imgH="43164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331788" y="2438400"/>
          <a:ext cx="1774825" cy="457200"/>
        </p:xfrm>
        <a:graphic>
          <a:graphicData uri="http://schemas.openxmlformats.org/presentationml/2006/ole">
            <p:oleObj spid="_x0000_s21506" name="Equation" r:id="rId3" imgW="838080" imgH="215640" progId="Equation.3">
              <p:embed/>
            </p:oleObj>
          </a:graphicData>
        </a:graphic>
      </p:graphicFrame>
      <p:graphicFrame>
        <p:nvGraphicFramePr>
          <p:cNvPr id="21507" name="Content Placeholder 3"/>
          <p:cNvGraphicFramePr>
            <a:graphicFrameLocks noChangeAspect="1"/>
          </p:cNvGraphicFramePr>
          <p:nvPr/>
        </p:nvGraphicFramePr>
        <p:xfrm>
          <a:off x="533400" y="381000"/>
          <a:ext cx="2014537" cy="414337"/>
        </p:xfrm>
        <a:graphic>
          <a:graphicData uri="http://schemas.openxmlformats.org/presentationml/2006/ole">
            <p:oleObj spid="_x0000_s21507" name="Equation" r:id="rId4" imgW="774360" imgH="215640" progId="Equation.3">
              <p:embed/>
            </p:oleObj>
          </a:graphicData>
        </a:graphic>
      </p:graphicFrame>
      <p:graphicFrame>
        <p:nvGraphicFramePr>
          <p:cNvPr id="21508" name="Content Placeholder 3"/>
          <p:cNvGraphicFramePr>
            <a:graphicFrameLocks noChangeAspect="1"/>
          </p:cNvGraphicFramePr>
          <p:nvPr/>
        </p:nvGraphicFramePr>
        <p:xfrm>
          <a:off x="457200" y="844550"/>
          <a:ext cx="2971800" cy="755650"/>
        </p:xfrm>
        <a:graphic>
          <a:graphicData uri="http://schemas.openxmlformats.org/presentationml/2006/ole">
            <p:oleObj spid="_x0000_s21508" name="Equation" r:id="rId5" imgW="1143000" imgH="393480" progId="Equation.3">
              <p:embed/>
            </p:oleObj>
          </a:graphicData>
        </a:graphic>
      </p:graphicFrame>
      <p:graphicFrame>
        <p:nvGraphicFramePr>
          <p:cNvPr id="21509" name="Content Placeholder 3"/>
          <p:cNvGraphicFramePr>
            <a:graphicFrameLocks noChangeAspect="1"/>
          </p:cNvGraphicFramePr>
          <p:nvPr/>
        </p:nvGraphicFramePr>
        <p:xfrm>
          <a:off x="533400" y="1676400"/>
          <a:ext cx="1816100" cy="755650"/>
        </p:xfrm>
        <a:graphic>
          <a:graphicData uri="http://schemas.openxmlformats.org/presentationml/2006/ole">
            <p:oleObj spid="_x0000_s21509" name="Equation" r:id="rId6" imgW="698400" imgH="393480" progId="Equation.3">
              <p:embed/>
            </p:oleObj>
          </a:graphicData>
        </a:graphic>
      </p:graphicFrame>
      <p:graphicFrame>
        <p:nvGraphicFramePr>
          <p:cNvPr id="21510" name="Content Placeholder 3"/>
          <p:cNvGraphicFramePr>
            <a:graphicFrameLocks noChangeAspect="1"/>
          </p:cNvGraphicFramePr>
          <p:nvPr/>
        </p:nvGraphicFramePr>
        <p:xfrm>
          <a:off x="152400" y="3581400"/>
          <a:ext cx="5845175" cy="755650"/>
        </p:xfrm>
        <a:graphic>
          <a:graphicData uri="http://schemas.openxmlformats.org/presentationml/2006/ole">
            <p:oleObj spid="_x0000_s21510" name="Equation" r:id="rId7" imgW="2247840" imgH="393480" progId="Equation.3">
              <p:embed/>
            </p:oleObj>
          </a:graphicData>
        </a:graphic>
      </p:graphicFrame>
      <p:graphicFrame>
        <p:nvGraphicFramePr>
          <p:cNvPr id="21511" name="Content Placeholder 3"/>
          <p:cNvGraphicFramePr>
            <a:graphicFrameLocks noChangeAspect="1"/>
          </p:cNvGraphicFramePr>
          <p:nvPr/>
        </p:nvGraphicFramePr>
        <p:xfrm>
          <a:off x="304800" y="3014663"/>
          <a:ext cx="1949450" cy="414337"/>
        </p:xfrm>
        <a:graphic>
          <a:graphicData uri="http://schemas.openxmlformats.org/presentationml/2006/ole">
            <p:oleObj spid="_x0000_s21511" name="Equation" r:id="rId8" imgW="749160" imgH="21564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229600" cy="1676400"/>
          </a:xfrm>
        </p:spPr>
        <p:txBody>
          <a:bodyPr>
            <a:normAutofit fontScale="92500" lnSpcReduction="10000"/>
          </a:bodyPr>
          <a:lstStyle/>
          <a:p>
            <a:pPr>
              <a:buNone/>
            </a:pPr>
            <a:r>
              <a:rPr lang="en-US" sz="2800" dirty="0" smtClean="0">
                <a:latin typeface="Palatino Linotype" pitchFamily="18" charset="0"/>
              </a:rPr>
              <a:t>This equation consists of two parts one is a wave of</a:t>
            </a:r>
          </a:p>
          <a:p>
            <a:pPr>
              <a:buNone/>
            </a:pPr>
            <a:r>
              <a:rPr lang="en-US" sz="2800" dirty="0" smtClean="0">
                <a:latin typeface="Palatino Linotype" pitchFamily="18" charset="0"/>
              </a:rPr>
              <a:t> frequency </a:t>
            </a:r>
            <a:r>
              <a:rPr lang="el-GR" sz="2800" dirty="0" smtClean="0">
                <a:latin typeface="Palatino Linotype" pitchFamily="18" charset="0"/>
              </a:rPr>
              <a:t>ω</a:t>
            </a:r>
            <a:r>
              <a:rPr lang="en-US" sz="2800" dirty="0" smtClean="0">
                <a:latin typeface="Palatino Linotype" pitchFamily="18" charset="0"/>
              </a:rPr>
              <a:t> and propagation vector k</a:t>
            </a:r>
          </a:p>
          <a:p>
            <a:pPr>
              <a:buNone/>
            </a:pPr>
            <a:endParaRPr lang="en-US" sz="2800" dirty="0" smtClean="0">
              <a:latin typeface="Palatino Linotype" pitchFamily="18" charset="0"/>
            </a:endParaRPr>
          </a:p>
          <a:p>
            <a:pPr>
              <a:buNone/>
            </a:pPr>
            <a:r>
              <a:rPr lang="en-US" sz="2800" dirty="0" smtClean="0">
                <a:latin typeface="Palatino Linotype" pitchFamily="18" charset="0"/>
              </a:rPr>
              <a:t>Phase velocity or wave velocity   </a:t>
            </a:r>
          </a:p>
        </p:txBody>
      </p:sp>
      <p:graphicFrame>
        <p:nvGraphicFramePr>
          <p:cNvPr id="4" name="Object 3"/>
          <p:cNvGraphicFramePr>
            <a:graphicFrameLocks noChangeAspect="1"/>
          </p:cNvGraphicFramePr>
          <p:nvPr/>
        </p:nvGraphicFramePr>
        <p:xfrm>
          <a:off x="1014413" y="1625600"/>
          <a:ext cx="4776787" cy="1193800"/>
        </p:xfrm>
        <a:graphic>
          <a:graphicData uri="http://schemas.openxmlformats.org/presentationml/2006/ole">
            <p:oleObj spid="_x0000_s22530" name="Equation" r:id="rId3" imgW="1803240" imgH="583920" progId="Equation.3">
              <p:embed/>
            </p:oleObj>
          </a:graphicData>
        </a:graphic>
      </p:graphicFrame>
      <p:graphicFrame>
        <p:nvGraphicFramePr>
          <p:cNvPr id="5" name="Object 4"/>
          <p:cNvGraphicFramePr>
            <a:graphicFrameLocks noChangeAspect="1"/>
          </p:cNvGraphicFramePr>
          <p:nvPr/>
        </p:nvGraphicFramePr>
        <p:xfrm>
          <a:off x="4800600" y="1066800"/>
          <a:ext cx="434975" cy="609600"/>
        </p:xfrm>
        <a:graphic>
          <a:graphicData uri="http://schemas.openxmlformats.org/presentationml/2006/ole">
            <p:oleObj spid="_x0000_s22531" name="Equation" r:id="rId4" imgW="203040" imgH="241200" progId="Equation.3">
              <p:embed/>
            </p:oleObj>
          </a:graphicData>
        </a:graphic>
      </p:graphicFrame>
      <p:sp>
        <p:nvSpPr>
          <p:cNvPr id="6" name="Rectangle 5"/>
          <p:cNvSpPr/>
          <p:nvPr/>
        </p:nvSpPr>
        <p:spPr>
          <a:xfrm>
            <a:off x="76200" y="2753380"/>
            <a:ext cx="6632200" cy="523220"/>
          </a:xfrm>
          <a:prstGeom prst="rect">
            <a:avLst/>
          </a:prstGeom>
        </p:spPr>
        <p:txBody>
          <a:bodyPr wrap="none">
            <a:spAutoFit/>
          </a:bodyPr>
          <a:lstStyle/>
          <a:p>
            <a:pPr>
              <a:buNone/>
            </a:pPr>
            <a:r>
              <a:rPr lang="en-US" sz="2800" dirty="0" smtClean="0">
                <a:latin typeface="Palatino Linotype" pitchFamily="18" charset="0"/>
              </a:rPr>
              <a:t>Therefore this is the velocity of first part.</a:t>
            </a:r>
          </a:p>
        </p:txBody>
      </p:sp>
      <p:sp>
        <p:nvSpPr>
          <p:cNvPr id="10" name="Rectangle 9"/>
          <p:cNvSpPr/>
          <p:nvPr/>
        </p:nvSpPr>
        <p:spPr>
          <a:xfrm>
            <a:off x="0" y="3429000"/>
            <a:ext cx="9144000" cy="954107"/>
          </a:xfrm>
          <a:prstGeom prst="rect">
            <a:avLst/>
          </a:prstGeom>
        </p:spPr>
        <p:txBody>
          <a:bodyPr wrap="square">
            <a:spAutoFit/>
          </a:bodyPr>
          <a:lstStyle/>
          <a:p>
            <a:r>
              <a:rPr lang="en-US" sz="2800" dirty="0" smtClean="0">
                <a:latin typeface="Palatino Linotype" pitchFamily="18" charset="0"/>
              </a:rPr>
              <a:t>The second part is another wave of frequency d</a:t>
            </a:r>
            <a:r>
              <a:rPr lang="el-GR" sz="2800" dirty="0" smtClean="0">
                <a:latin typeface="Palatino Linotype" pitchFamily="18" charset="0"/>
              </a:rPr>
              <a:t>ω</a:t>
            </a:r>
            <a:r>
              <a:rPr lang="en-US" sz="2800" dirty="0" smtClean="0">
                <a:latin typeface="Palatino Linotype" pitchFamily="18" charset="0"/>
              </a:rPr>
              <a:t>/2 and propagation vector </a:t>
            </a:r>
            <a:r>
              <a:rPr lang="en-US" sz="2800" dirty="0" err="1" smtClean="0">
                <a:latin typeface="Palatino Linotype" pitchFamily="18" charset="0"/>
              </a:rPr>
              <a:t>dk</a:t>
            </a:r>
            <a:r>
              <a:rPr lang="en-US" sz="2800" dirty="0" smtClean="0">
                <a:latin typeface="Palatino Linotype" pitchFamily="18" charset="0"/>
              </a:rPr>
              <a:t>/2 and the group velocity </a:t>
            </a:r>
          </a:p>
        </p:txBody>
      </p:sp>
      <p:graphicFrame>
        <p:nvGraphicFramePr>
          <p:cNvPr id="22535" name="Object 7"/>
          <p:cNvGraphicFramePr>
            <a:graphicFrameLocks noChangeAspect="1"/>
          </p:cNvGraphicFramePr>
          <p:nvPr/>
        </p:nvGraphicFramePr>
        <p:xfrm>
          <a:off x="2362200" y="4940300"/>
          <a:ext cx="3121025" cy="774700"/>
        </p:xfrm>
        <a:graphic>
          <a:graphicData uri="http://schemas.openxmlformats.org/presentationml/2006/ole">
            <p:oleObj spid="_x0000_s22535" name="Equation" r:id="rId5" imgW="1091880" imgH="3934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977900" y="4953000"/>
          <a:ext cx="4521200" cy="1401763"/>
        </p:xfrm>
        <a:graphic>
          <a:graphicData uri="http://schemas.openxmlformats.org/presentationml/2006/ole">
            <p:oleObj spid="_x0000_s24578" name="Equation" r:id="rId3" imgW="2539800" imgH="787320" progId="Equation.3">
              <p:embed/>
            </p:oleObj>
          </a:graphicData>
        </a:graphic>
      </p:graphicFrame>
      <p:sp>
        <p:nvSpPr>
          <p:cNvPr id="2" name="Title 1"/>
          <p:cNvSpPr>
            <a:spLocks noGrp="1"/>
          </p:cNvSpPr>
          <p:nvPr>
            <p:ph type="title"/>
          </p:nvPr>
        </p:nvSpPr>
        <p:spPr>
          <a:xfrm>
            <a:off x="457200" y="0"/>
            <a:ext cx="8229600" cy="1143000"/>
          </a:xfrm>
        </p:spPr>
        <p:txBody>
          <a:bodyPr>
            <a:normAutofit fontScale="90000"/>
          </a:bodyPr>
          <a:lstStyle/>
          <a:p>
            <a:r>
              <a:rPr lang="en-US" dirty="0" smtClean="0">
                <a:latin typeface="Palatino Linotype" pitchFamily="18" charset="0"/>
              </a:rPr>
              <a:t>Group velocity and particle velocity are equal</a:t>
            </a:r>
            <a:endParaRPr lang="en-US" dirty="0">
              <a:latin typeface="Palatino Linotype" pitchFamily="18" charset="0"/>
            </a:endParaRPr>
          </a:p>
        </p:txBody>
      </p:sp>
      <p:graphicFrame>
        <p:nvGraphicFramePr>
          <p:cNvPr id="24579" name="Content Placeholder 3"/>
          <p:cNvGraphicFramePr>
            <a:graphicFrameLocks noChangeAspect="1"/>
          </p:cNvGraphicFramePr>
          <p:nvPr/>
        </p:nvGraphicFramePr>
        <p:xfrm>
          <a:off x="304800" y="1295400"/>
          <a:ext cx="1573212" cy="381000"/>
        </p:xfrm>
        <a:graphic>
          <a:graphicData uri="http://schemas.openxmlformats.org/presentationml/2006/ole">
            <p:oleObj spid="_x0000_s24579" name="Equation" r:id="rId4" imgW="558720" imgH="177480" progId="Equation.3">
              <p:embed/>
            </p:oleObj>
          </a:graphicData>
        </a:graphic>
      </p:graphicFrame>
      <p:graphicFrame>
        <p:nvGraphicFramePr>
          <p:cNvPr id="24580" name="Content Placeholder 3"/>
          <p:cNvGraphicFramePr>
            <a:graphicFrameLocks noChangeAspect="1"/>
          </p:cNvGraphicFramePr>
          <p:nvPr/>
        </p:nvGraphicFramePr>
        <p:xfrm>
          <a:off x="228600" y="1978024"/>
          <a:ext cx="2863850" cy="1298576"/>
        </p:xfrm>
        <a:graphic>
          <a:graphicData uri="http://schemas.openxmlformats.org/presentationml/2006/ole">
            <p:oleObj spid="_x0000_s24580" name="Equation" r:id="rId5" imgW="1015920" imgH="698400" progId="Equation.3">
              <p:embed/>
            </p:oleObj>
          </a:graphicData>
        </a:graphic>
      </p:graphicFrame>
      <p:graphicFrame>
        <p:nvGraphicFramePr>
          <p:cNvPr id="24581" name="Content Placeholder 3"/>
          <p:cNvGraphicFramePr>
            <a:graphicFrameLocks noChangeAspect="1"/>
          </p:cNvGraphicFramePr>
          <p:nvPr/>
        </p:nvGraphicFramePr>
        <p:xfrm>
          <a:off x="614362" y="3581400"/>
          <a:ext cx="7158038" cy="1143000"/>
        </p:xfrm>
        <a:graphic>
          <a:graphicData uri="http://schemas.openxmlformats.org/presentationml/2006/ole">
            <p:oleObj spid="_x0000_s24581" name="Equation" r:id="rId6" imgW="2539800" imgH="596880" progId="Equation.3">
              <p:embed/>
            </p:oleObj>
          </a:graphicData>
        </a:graphic>
      </p:graphicFrame>
      <p:graphicFrame>
        <p:nvGraphicFramePr>
          <p:cNvPr id="24582" name="Content Placeholder 3"/>
          <p:cNvGraphicFramePr>
            <a:graphicFrameLocks noChangeAspect="1"/>
          </p:cNvGraphicFramePr>
          <p:nvPr/>
        </p:nvGraphicFramePr>
        <p:xfrm>
          <a:off x="1905000" y="1143000"/>
          <a:ext cx="1468437" cy="719137"/>
        </p:xfrm>
        <a:graphic>
          <a:graphicData uri="http://schemas.openxmlformats.org/presentationml/2006/ole">
            <p:oleObj spid="_x0000_s24582" name="Equation" r:id="rId7" imgW="520560" imgH="393480" progId="Equation.3">
              <p:embed/>
            </p:oleObj>
          </a:graphicData>
        </a:graphic>
      </p:graphicFrame>
      <p:graphicFrame>
        <p:nvGraphicFramePr>
          <p:cNvPr id="24583" name="Content Placeholder 3"/>
          <p:cNvGraphicFramePr>
            <a:graphicFrameLocks noChangeAspect="1"/>
          </p:cNvGraphicFramePr>
          <p:nvPr/>
        </p:nvGraphicFramePr>
        <p:xfrm>
          <a:off x="3505200" y="1066801"/>
          <a:ext cx="1825625" cy="762000"/>
        </p:xfrm>
        <a:graphic>
          <a:graphicData uri="http://schemas.openxmlformats.org/presentationml/2006/ole">
            <p:oleObj spid="_x0000_s24583" name="Equation" r:id="rId8" imgW="647640" imgH="393480" progId="Equation.3">
              <p:embed/>
            </p:oleObj>
          </a:graphicData>
        </a:graphic>
      </p:graphicFrame>
      <p:graphicFrame>
        <p:nvGraphicFramePr>
          <p:cNvPr id="24584" name="Content Placeholder 3"/>
          <p:cNvGraphicFramePr>
            <a:graphicFrameLocks noChangeAspect="1"/>
          </p:cNvGraphicFramePr>
          <p:nvPr/>
        </p:nvGraphicFramePr>
        <p:xfrm>
          <a:off x="3048000" y="1828800"/>
          <a:ext cx="3649663" cy="1066800"/>
        </p:xfrm>
        <a:graphic>
          <a:graphicData uri="http://schemas.openxmlformats.org/presentationml/2006/ole">
            <p:oleObj spid="_x0000_s24584" name="Equation" r:id="rId9" imgW="1295280" imgH="596880" progId="Equation.3">
              <p:embed/>
            </p:oleObj>
          </a:graphicData>
        </a:graphic>
      </p:graphicFrame>
      <p:sp>
        <p:nvSpPr>
          <p:cNvPr id="10" name="Rectangle 9"/>
          <p:cNvSpPr/>
          <p:nvPr/>
        </p:nvSpPr>
        <p:spPr>
          <a:xfrm>
            <a:off x="42448" y="3286780"/>
            <a:ext cx="2472152" cy="523220"/>
          </a:xfrm>
          <a:prstGeom prst="rect">
            <a:avLst/>
          </a:prstGeom>
        </p:spPr>
        <p:txBody>
          <a:bodyPr wrap="none">
            <a:spAutoFit/>
          </a:bodyPr>
          <a:lstStyle/>
          <a:p>
            <a:r>
              <a:rPr lang="en-US" sz="2800" dirty="0" smtClean="0">
                <a:latin typeface="Palatino Linotype" pitchFamily="18" charset="0"/>
              </a:rPr>
              <a:t>differentiating</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302</TotalTime>
  <Words>288</Words>
  <Application>Microsoft Office PowerPoint</Application>
  <PresentationFormat>On-screen Show (4:3)</PresentationFormat>
  <Paragraphs>30</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Concourse</vt:lpstr>
      <vt:lpstr>Equation</vt:lpstr>
      <vt:lpstr>Slide 1</vt:lpstr>
      <vt:lpstr>Slide 2</vt:lpstr>
      <vt:lpstr>This difficulty is solved by Schrodinger</vt:lpstr>
      <vt:lpstr>Slide 4</vt:lpstr>
      <vt:lpstr>Slide 5</vt:lpstr>
      <vt:lpstr>Slide 6</vt:lpstr>
      <vt:lpstr>Slide 7</vt:lpstr>
      <vt:lpstr>Slide 8</vt:lpstr>
      <vt:lpstr>Group velocity and particle velocity are equal</vt:lpstr>
      <vt:lpstr>Slide 10</vt:lpstr>
      <vt:lpstr>Group velocity of relativistic particle</vt:lpstr>
      <vt:lpstr>Slide 12</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Wave packet</dc:title>
  <dc:creator>Valued Acer Customer</dc:creator>
  <cp:lastModifiedBy>Windows User</cp:lastModifiedBy>
  <cp:revision>39</cp:revision>
  <dcterms:created xsi:type="dcterms:W3CDTF">2012-08-04T09:22:37Z</dcterms:created>
  <dcterms:modified xsi:type="dcterms:W3CDTF">2020-09-09T06:18:18Z</dcterms:modified>
</cp:coreProperties>
</file>